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05142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 rot="5400000">
            <a:off x="4694238" y="2209802"/>
            <a:ext cx="5851525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 rot="5400000">
            <a:off x="617537" y="266701"/>
            <a:ext cx="5851525" cy="58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Verdana"/>
              <a:buChar char="▪"/>
              <a:defRPr/>
            </a:lvl1pPr>
            <a:lvl2pPr marL="914400" lvl="1" indent="-3175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Verdana"/>
              <a:buChar char="▫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Verdana"/>
              <a:buChar char="◾"/>
              <a:defRPr/>
            </a:lvl3pPr>
            <a:lvl4pPr marL="1828800" lvl="3" indent="-317500" algn="l" rtl="0">
              <a:spcBef>
                <a:spcPts val="440"/>
              </a:spcBef>
              <a:spcAft>
                <a:spcPts val="0"/>
              </a:spcAft>
              <a:buClr>
                <a:srgbClr val="9BBB59"/>
              </a:buClr>
              <a:buSzPts val="1400"/>
              <a:buFont typeface="Verdana"/>
              <a:buChar char="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SzPts val="1400"/>
              <a:buFont typeface="Verdana"/>
              <a:buChar char="⚫"/>
              <a:defRPr/>
            </a:lvl5pPr>
            <a:lvl6pPr marL="2743200" lvl="5" indent="-3175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Verdana"/>
              <a:buChar char="⚫"/>
              <a:defRPr/>
            </a:lvl6pPr>
            <a:lvl7pPr marL="320040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Verdana"/>
              <a:buChar char="⚫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Verdana"/>
              <a:buChar char="⚫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Verdana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 rot="5400000">
            <a:off x="2514600" y="184150"/>
            <a:ext cx="45720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Verdana"/>
              <a:buChar char="▪"/>
              <a:defRPr/>
            </a:lvl1pPr>
            <a:lvl2pPr marL="914400" lvl="1" indent="-3175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Verdana"/>
              <a:buChar char="▫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Verdana"/>
              <a:buChar char="◾"/>
              <a:defRPr/>
            </a:lvl3pPr>
            <a:lvl4pPr marL="1828800" lvl="3" indent="-317500" algn="l" rtl="0">
              <a:spcBef>
                <a:spcPts val="440"/>
              </a:spcBef>
              <a:spcAft>
                <a:spcPts val="0"/>
              </a:spcAft>
              <a:buClr>
                <a:srgbClr val="9BBB59"/>
              </a:buClr>
              <a:buSzPts val="1400"/>
              <a:buFont typeface="Verdana"/>
              <a:buChar char="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SzPts val="1400"/>
              <a:buFont typeface="Verdana"/>
              <a:buChar char="⚫"/>
              <a:defRPr/>
            </a:lvl5pPr>
            <a:lvl6pPr marL="2743200" lvl="5" indent="-3175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Verdana"/>
              <a:buChar char="⚫"/>
              <a:defRPr/>
            </a:lvl6pPr>
            <a:lvl7pPr marL="320040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Verdana"/>
              <a:buChar char="⚫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Verdana"/>
              <a:buChar char="⚫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Verdana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Font typeface="Verdana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700"/>
              </a:spcBef>
              <a:spcAft>
                <a:spcPts val="0"/>
              </a:spcAft>
              <a:buSzPts val="1400"/>
              <a:buFont typeface="Verdana"/>
              <a:buNone/>
              <a:defRPr/>
            </a:lvl1pPr>
            <a:lvl2pPr marL="914400" lvl="1" indent="-228600" rtl="0">
              <a:spcBef>
                <a:spcPts val="520"/>
              </a:spcBef>
              <a:spcAft>
                <a:spcPts val="0"/>
              </a:spcAft>
              <a:buSzPts val="1400"/>
              <a:buFont typeface="Verdana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Verdana"/>
              <a:buNone/>
              <a:defRPr/>
            </a:lvl3pPr>
            <a:lvl4pPr marL="1828800" lvl="3" indent="-228600" rtl="0">
              <a:spcBef>
                <a:spcPts val="440"/>
              </a:spcBef>
              <a:spcAft>
                <a:spcPts val="0"/>
              </a:spcAft>
              <a:buSzPts val="1400"/>
              <a:buFont typeface="Verdana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Verdana"/>
              <a:buNone/>
              <a:defRPr/>
            </a:lvl5pPr>
            <a:lvl6pPr marL="2743200" lvl="5" indent="-317500" rtl="0">
              <a:spcBef>
                <a:spcPts val="360"/>
              </a:spcBef>
              <a:spcAft>
                <a:spcPts val="0"/>
              </a:spcAft>
              <a:buSzPts val="1400"/>
              <a:buChar char="⚫"/>
              <a:defRPr/>
            </a:lvl6pPr>
            <a:lvl7pPr marL="3200400" lvl="6" indent="-317500" rtl="0">
              <a:spcBef>
                <a:spcPts val="320"/>
              </a:spcBef>
              <a:spcAft>
                <a:spcPts val="0"/>
              </a:spcAft>
              <a:buSzPts val="1400"/>
              <a:buChar char="⚫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⚫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⚫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3429000" y="1435100"/>
            <a:ext cx="5486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700"/>
              </a:spcBef>
              <a:spcAft>
                <a:spcPts val="0"/>
              </a:spcAft>
              <a:buSzPts val="1400"/>
              <a:buChar char="▪"/>
              <a:defRPr/>
            </a:lvl1pPr>
            <a:lvl2pPr marL="914400" lvl="1" indent="-317500" rtl="0">
              <a:spcBef>
                <a:spcPts val="520"/>
              </a:spcBef>
              <a:spcAft>
                <a:spcPts val="0"/>
              </a:spcAft>
              <a:buSzPts val="1400"/>
              <a:buChar char="▫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◾"/>
              <a:defRPr/>
            </a:lvl3pPr>
            <a:lvl4pPr marL="1828800" lvl="3" indent="-317500" rtl="0">
              <a:spcBef>
                <a:spcPts val="440"/>
              </a:spcBef>
              <a:spcAft>
                <a:spcPts val="0"/>
              </a:spcAft>
              <a:buSzPts val="1400"/>
              <a:buChar char="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⚫"/>
              <a:defRPr/>
            </a:lvl5pPr>
            <a:lvl6pPr marL="2743200" lvl="5" indent="-317500" rtl="0">
              <a:spcBef>
                <a:spcPts val="360"/>
              </a:spcBef>
              <a:spcAft>
                <a:spcPts val="0"/>
              </a:spcAft>
              <a:buSzPts val="1400"/>
              <a:buChar char="⚫"/>
              <a:defRPr/>
            </a:lvl6pPr>
            <a:lvl7pPr marL="3200400" lvl="6" indent="-317500" rtl="0">
              <a:spcBef>
                <a:spcPts val="320"/>
              </a:spcBef>
              <a:spcAft>
                <a:spcPts val="0"/>
              </a:spcAft>
              <a:buSzPts val="1400"/>
              <a:buChar char="⚫"/>
              <a:defRPr/>
            </a:lvl7pPr>
            <a:lvl8pPr marL="3657600" lvl="7" indent="-317500" rtl="0">
              <a:spcBef>
                <a:spcPts val="320"/>
              </a:spcBef>
              <a:spcAft>
                <a:spcPts val="0"/>
              </a:spcAft>
              <a:buSzPts val="1400"/>
              <a:buChar char="⚫"/>
              <a:defRPr/>
            </a:lvl8pPr>
            <a:lvl9pPr marL="4114800" lvl="8" indent="-317500" rtl="0">
              <a:spcBef>
                <a:spcPts val="320"/>
              </a:spcBef>
              <a:spcAft>
                <a:spcPts val="0"/>
              </a:spcAft>
              <a:buSzPts val="1400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838200" y="5334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Verdana"/>
              <a:buChar char="▪"/>
              <a:defRPr/>
            </a:lvl1pPr>
            <a:lvl2pPr marL="914400" lvl="1" indent="-3175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Verdana"/>
              <a:buChar char="▫"/>
              <a:defRPr/>
            </a:lvl2pPr>
            <a:lvl3pPr marL="137160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Verdana"/>
              <a:buChar char="◾"/>
              <a:defRPr/>
            </a:lvl3pPr>
            <a:lvl4pPr marL="1828800" lvl="3" indent="-317500" algn="l" rtl="0">
              <a:spcBef>
                <a:spcPts val="440"/>
              </a:spcBef>
              <a:spcAft>
                <a:spcPts val="0"/>
              </a:spcAft>
              <a:buClr>
                <a:srgbClr val="9BBB59"/>
              </a:buClr>
              <a:buSzPts val="1400"/>
              <a:buFont typeface="Verdana"/>
              <a:buChar char=""/>
              <a:defRPr/>
            </a:lvl4pPr>
            <a:lvl5pPr marL="2286000" lvl="4" indent="-317500" algn="l" rtl="0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SzPts val="1400"/>
              <a:buFont typeface="Verdana"/>
              <a:buChar char="⚫"/>
              <a:defRPr/>
            </a:lvl5pPr>
            <a:lvl6pPr marL="2743200" lvl="5" indent="-3175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Verdana"/>
              <a:buChar char="⚫"/>
              <a:defRPr/>
            </a:lvl6pPr>
            <a:lvl7pPr marL="320040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Verdana"/>
              <a:buChar char="⚫"/>
              <a:defRPr/>
            </a:lvl7pPr>
            <a:lvl8pPr marL="365760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Verdana"/>
              <a:buChar char="⚫"/>
              <a:defRPr/>
            </a:lvl8pPr>
            <a:lvl9pPr marL="411480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Verdana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64999">
              <a:srgbClr val="000000"/>
            </a:gs>
            <a:gs pos="100000">
              <a:srgbClr val="1F5DDC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7"/>
          <p:cNvSpPr txBox="1"/>
          <p:nvPr/>
        </p:nvSpPr>
        <p:spPr>
          <a:xfrm>
            <a:off x="255587" y="5046662"/>
            <a:ext cx="73025" cy="16922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8"/>
          <p:cNvSpPr txBox="1"/>
          <p:nvPr/>
        </p:nvSpPr>
        <p:spPr>
          <a:xfrm>
            <a:off x="255587" y="4797425"/>
            <a:ext cx="73025" cy="228600"/>
          </a:xfrm>
          <a:prstGeom prst="rect">
            <a:avLst/>
          </a:prstGeom>
          <a:solidFill>
            <a:srgbClr val="9BBB5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255587" y="4637087"/>
            <a:ext cx="73025" cy="13811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/>
          <p:nvPr/>
        </p:nvSpPr>
        <p:spPr>
          <a:xfrm>
            <a:off x="255587" y="4541837"/>
            <a:ext cx="73025" cy="746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309562" y="681037"/>
            <a:ext cx="46037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 txBox="1"/>
          <p:nvPr/>
        </p:nvSpPr>
        <p:spPr>
          <a:xfrm>
            <a:off x="268287" y="681037"/>
            <a:ext cx="28575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249237" y="681037"/>
            <a:ext cx="9525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/>
          <p:nvPr/>
        </p:nvSpPr>
        <p:spPr>
          <a:xfrm>
            <a:off x="222250" y="681037"/>
            <a:ext cx="7937" cy="36512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914400" y="512762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Verdana"/>
              <a:buChar char="▪"/>
              <a:defRPr/>
            </a:lvl1pPr>
            <a:lvl2pPr marL="914400" marR="0" lvl="1" indent="-317500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Verdana"/>
              <a:buChar char="▫"/>
              <a:defRPr/>
            </a:lvl2pPr>
            <a:lvl3pPr marL="1371600" marR="0" lvl="2" indent="-3175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Verdana"/>
              <a:buChar char="◾"/>
              <a:defRPr/>
            </a:lvl3pPr>
            <a:lvl4pPr marL="1828800" marR="0" lvl="3" indent="-317500" algn="l" rtl="0">
              <a:spcBef>
                <a:spcPts val="440"/>
              </a:spcBef>
              <a:spcAft>
                <a:spcPts val="0"/>
              </a:spcAft>
              <a:buClr>
                <a:srgbClr val="9BBB59"/>
              </a:buClr>
              <a:buSzPts val="1400"/>
              <a:buFont typeface="Verdana"/>
              <a:buChar char=""/>
              <a:defRPr/>
            </a:lvl4pPr>
            <a:lvl5pPr marL="2286000" marR="0" lvl="4" indent="-317500" algn="l" rtl="0">
              <a:spcBef>
                <a:spcPts val="400"/>
              </a:spcBef>
              <a:spcAft>
                <a:spcPts val="0"/>
              </a:spcAft>
              <a:buClr>
                <a:srgbClr val="9BBB59"/>
              </a:buClr>
              <a:buSzPts val="1400"/>
              <a:buFont typeface="Verdana"/>
              <a:buChar char="⚫"/>
              <a:defRPr/>
            </a:lvl5pPr>
            <a:lvl6pPr marL="2743200" marR="0" lvl="5" indent="-3175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Verdana"/>
              <a:buChar char="⚫"/>
              <a:defRPr/>
            </a:lvl6pPr>
            <a:lvl7pPr marL="3200400" marR="0" lvl="6" indent="-3175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Verdana"/>
              <a:buChar char="⚫"/>
              <a:defRPr/>
            </a:lvl7pPr>
            <a:lvl8pPr marL="3657600" marR="0" lvl="7" indent="-3175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Verdana"/>
              <a:buChar char="⚫"/>
              <a:defRPr/>
            </a:lvl8pPr>
            <a:lvl9pPr marL="4114800" marR="0" lvl="8" indent="-317500" algn="l" rtl="0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Verdana"/>
              <a:buChar char="⚫"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buNone/>
              <a:defRPr/>
            </a:lvl1pPr>
            <a:lvl2pPr marL="0" marR="0" lvl="1" indent="0" algn="l" rtl="0">
              <a:buNone/>
              <a:defRPr/>
            </a:lvl2pPr>
            <a:lvl3pPr marL="0" marR="0" lvl="2" indent="0" algn="l" rtl="0">
              <a:buNone/>
              <a:defRPr/>
            </a:lvl3pPr>
            <a:lvl4pPr marL="0" marR="0" lvl="3" indent="0" algn="l" rtl="0">
              <a:buNone/>
              <a:defRPr/>
            </a:lvl4pPr>
            <a:lvl5pPr marL="0" marR="0" lvl="4" indent="0" algn="l" rtl="0">
              <a:buNone/>
              <a:defRPr/>
            </a:lvl5pPr>
            <a:lvl6pPr marL="0" marR="0" lvl="5" indent="0" algn="l" rtl="0">
              <a:buNone/>
              <a:defRPr/>
            </a:lvl6pPr>
            <a:lvl7pPr marL="0" marR="0" lvl="6" indent="0" algn="l" rtl="0">
              <a:buNone/>
              <a:defRPr/>
            </a:lvl7pPr>
            <a:lvl8pPr marL="0" marR="0" lvl="7" indent="0" algn="l" rtl="0">
              <a:buNone/>
              <a:defRPr/>
            </a:lvl8pPr>
            <a:lvl9pPr marL="0" marR="0" lvl="8" indent="0" algn="l" rtl="0">
              <a:buNone/>
              <a:defRPr/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914400" lvl="2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1371600" lvl="3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2286000" lvl="5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  <a:p>
            <a:pPr marL="2743200" lvl="6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/>
          </a:p>
          <a:p>
            <a:pPr marL="3657600" lvl="8" indent="-8890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838200" y="5334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F1DA"/>
              </a:buClr>
              <a:buFont typeface="Verdana"/>
              <a:buNone/>
            </a:pPr>
            <a:r>
              <a:rPr lang="en-US" sz="4000" b="0" i="0" u="none" strike="noStrike" cap="none">
                <a:solidFill>
                  <a:srgbClr val="F4F1DA"/>
                </a:solidFill>
                <a:latin typeface="Verdana"/>
                <a:ea typeface="Verdana"/>
                <a:cs typeface="Verdana"/>
                <a:sym typeface="Verdana"/>
              </a:rPr>
              <a:t>Types of Muscle</a:t>
            </a: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162" marR="0" lvl="0" indent="-3476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Verdana"/>
              <a:buChar char="▪"/>
            </a:pPr>
            <a:r>
              <a:rPr lang="en-US" sz="3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There are 3 types of muscle in our bodies</a:t>
            </a:r>
            <a:endParaRPr/>
          </a:p>
          <a:p>
            <a:pPr marL="739775" marR="0" lvl="1" indent="-2952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Verdana"/>
              <a:buChar char="▫"/>
            </a:pPr>
            <a:r>
              <a:rPr lang="en-US" sz="2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Skeletal</a:t>
            </a:r>
            <a:endParaRPr/>
          </a:p>
          <a:p>
            <a:pPr marL="739775" marR="0" lvl="1" indent="-2952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Verdana"/>
              <a:buChar char="▫"/>
            </a:pPr>
            <a:r>
              <a:rPr lang="en-US" sz="2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Smooth</a:t>
            </a:r>
            <a:endParaRPr/>
          </a:p>
          <a:p>
            <a:pPr marL="739775" marR="0" lvl="1" indent="-2952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Verdana"/>
              <a:buChar char="▫"/>
            </a:pPr>
            <a:r>
              <a:rPr lang="en-US" sz="26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Cardiac</a:t>
            </a:r>
            <a:endParaRPr/>
          </a:p>
          <a:p>
            <a:pPr marL="739775" marR="0" lvl="1" indent="-29527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endParaRPr sz="26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11162" marR="0" lvl="0" indent="-3476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Verdana"/>
              <a:buChar char="▪"/>
            </a:pPr>
            <a:r>
              <a:rPr lang="en-US" sz="3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Each has different characteristics that we will look at today.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838200" y="5334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F1DA"/>
              </a:buClr>
              <a:buFont typeface="Verdana"/>
              <a:buNone/>
            </a:pPr>
            <a:r>
              <a:rPr lang="en-US" sz="4000" b="0" i="0" u="none" strike="noStrike" cap="none">
                <a:solidFill>
                  <a:srgbClr val="F4F1DA"/>
                </a:solidFill>
                <a:latin typeface="Verdana"/>
                <a:ea typeface="Verdana"/>
                <a:cs typeface="Verdana"/>
                <a:sym typeface="Verdana"/>
              </a:rPr>
              <a:t>Skeletal Muscle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914400" y="1784350"/>
            <a:ext cx="7772400" cy="476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162" marR="0" lvl="0" indent="-3476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Verdana"/>
              <a:buChar char="▪"/>
            </a:pPr>
            <a:r>
              <a:rPr lang="en-US" sz="3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Voluntary – we control the movement</a:t>
            </a:r>
            <a:endParaRPr/>
          </a:p>
          <a:p>
            <a:pPr marL="411162" marR="0" lvl="0" indent="-16668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Verdana"/>
              <a:buNone/>
            </a:pPr>
            <a:endParaRPr sz="30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11162" marR="0" lvl="0" indent="-3476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Verdana"/>
              <a:buChar char="▪"/>
            </a:pPr>
            <a:r>
              <a:rPr lang="en-US" sz="3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Striated – looks like long fibers</a:t>
            </a:r>
            <a:endParaRPr/>
          </a:p>
          <a:p>
            <a:pPr marL="411162" marR="0" lvl="0" indent="-16668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Verdana"/>
              <a:buNone/>
            </a:pPr>
            <a:endParaRPr sz="30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11162" marR="0" lvl="0" indent="-3476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Verdana"/>
              <a:buChar char="▪"/>
            </a:pPr>
            <a:r>
              <a:rPr lang="en-US" sz="3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Linked to bones by tendons</a:t>
            </a:r>
            <a:endParaRPr/>
          </a:p>
          <a:p>
            <a:pPr marL="411162" marR="0" lvl="0" indent="-166687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Verdana"/>
              <a:buNone/>
            </a:pPr>
            <a:endParaRPr sz="30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11162" marR="0" lvl="0" indent="-3476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850"/>
              <a:buFont typeface="Verdana"/>
              <a:buChar char="▪"/>
            </a:pPr>
            <a:r>
              <a:rPr lang="en-US" sz="30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Function – to help us move / move our bones</a:t>
            </a:r>
            <a:endParaRPr/>
          </a:p>
        </p:txBody>
      </p:sp>
      <p:pic>
        <p:nvPicPr>
          <p:cNvPr id="72" name="Shape 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05600" y="381000"/>
            <a:ext cx="2286000" cy="1709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838200" y="5334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F1DA"/>
              </a:buClr>
              <a:buFont typeface="Verdana"/>
              <a:buNone/>
            </a:pPr>
            <a:r>
              <a:rPr lang="en-US" sz="4000" b="0" i="0" u="none" strike="noStrike" cap="none">
                <a:solidFill>
                  <a:srgbClr val="F4F1DA"/>
                </a:solidFill>
                <a:latin typeface="Verdana"/>
                <a:ea typeface="Verdana"/>
                <a:cs typeface="Verdana"/>
                <a:sym typeface="Verdana"/>
              </a:rPr>
              <a:t>Smooth Muscle</a:t>
            </a: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914400" y="1784350"/>
            <a:ext cx="7772400" cy="476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162" marR="0" lvl="0" indent="-3476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Verdana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Involuntary Action – </a:t>
            </a:r>
            <a:endParaRPr/>
          </a:p>
          <a:p>
            <a:pPr marL="411162" marR="0" lvl="0" indent="-3476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	  controlled by our CNS</a:t>
            </a:r>
            <a:endParaRPr/>
          </a:p>
          <a:p>
            <a:pPr marL="411162" marR="0" lvl="0" indent="-17875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Verdana"/>
              <a:buNone/>
            </a:pPr>
            <a:endParaRPr sz="2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11162" marR="0" lvl="0" indent="-3476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Verdana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Non-striated</a:t>
            </a:r>
            <a:endParaRPr/>
          </a:p>
          <a:p>
            <a:pPr marL="411162" marR="0" lvl="0" indent="-17875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Verdana"/>
              <a:buNone/>
            </a:pPr>
            <a:endParaRPr sz="2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11162" marR="0" lvl="0" indent="-3476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Verdana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Found in arteries, veins, intestines, etc.</a:t>
            </a:r>
            <a:endParaRPr/>
          </a:p>
          <a:p>
            <a:pPr marL="411162" marR="0" lvl="0" indent="-17875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Verdana"/>
              <a:buNone/>
            </a:pPr>
            <a:endParaRPr sz="2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11162" marR="0" lvl="0" indent="-3476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Verdana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Function : Maintain organ dimensions – stretch and recoil</a:t>
            </a:r>
            <a:endParaRPr/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53200" y="533400"/>
            <a:ext cx="2286000" cy="226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838200" y="5334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F1DA"/>
              </a:buClr>
              <a:buFont typeface="Verdana"/>
              <a:buNone/>
            </a:pPr>
            <a:r>
              <a:rPr lang="en-US" sz="4000" b="0" i="0" u="none" strike="noStrike" cap="none">
                <a:solidFill>
                  <a:srgbClr val="F4F1DA"/>
                </a:solidFill>
                <a:latin typeface="Verdana"/>
                <a:ea typeface="Verdana"/>
                <a:cs typeface="Verdana"/>
                <a:sym typeface="Verdana"/>
              </a:rPr>
              <a:t>Cardiac Muscle</a:t>
            </a: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914400" y="1784350"/>
            <a:ext cx="7772400" cy="492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11162" marR="0" lvl="0" indent="-34766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Verdana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Involuntary</a:t>
            </a:r>
            <a:endParaRPr/>
          </a:p>
          <a:p>
            <a:pPr marL="411162" marR="0" lvl="0" indent="-178752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Verdana"/>
              <a:buNone/>
            </a:pPr>
            <a:endParaRPr sz="2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11162" marR="0" lvl="0" indent="-347662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Verdana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Striated – but, may </a:t>
            </a:r>
            <a:endParaRPr/>
          </a:p>
          <a:p>
            <a:pPr marL="411162" marR="0" lvl="0" indent="-347662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be branched which is unlike skeletal muscle.</a:t>
            </a:r>
            <a:endParaRPr/>
          </a:p>
          <a:p>
            <a:pPr marL="411162" marR="0" lvl="0" indent="-178752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Verdana"/>
              <a:buNone/>
            </a:pPr>
            <a:endParaRPr sz="2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11162" marR="0" lvl="0" indent="-347662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Verdana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Found in walls of the heart</a:t>
            </a:r>
            <a:endParaRPr/>
          </a:p>
          <a:p>
            <a:pPr marL="411162" marR="0" lvl="0" indent="-178752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Verdana"/>
              <a:buNone/>
            </a:pPr>
            <a:endParaRPr sz="2800" b="0" i="0" u="none" strike="noStrike" cap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11162" marR="0" lvl="0" indent="-347662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lt2"/>
              </a:buClr>
              <a:buSzPts val="2660"/>
              <a:buFont typeface="Verdana"/>
              <a:buChar char="▪"/>
            </a:pPr>
            <a:r>
              <a:rPr lang="en-US" sz="2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Function : To pump the heart!!!!</a:t>
            </a:r>
            <a:endParaRPr/>
          </a:p>
          <a:p>
            <a:pPr marL="739775" marR="0" lvl="1" indent="-295275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Verdana"/>
              <a:buChar char="▫"/>
            </a:pPr>
            <a:r>
              <a:rPr lang="en-US" sz="24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Highly resistant to fatigue w/ lots of mitochondria</a:t>
            </a:r>
            <a:endParaRPr/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0" y="304800"/>
            <a:ext cx="3486150" cy="2789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etro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Macintosh PowerPoint</Application>
  <PresentationFormat>On-screen Show (4:3)</PresentationFormat>
  <Paragraphs>34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Types of Muscle</vt:lpstr>
      <vt:lpstr>Skeletal Muscle</vt:lpstr>
      <vt:lpstr>Smooth Muscle</vt:lpstr>
      <vt:lpstr>Cardiac Muscle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Renee Bauer</cp:lastModifiedBy>
  <cp:revision>2</cp:revision>
  <dcterms:modified xsi:type="dcterms:W3CDTF">2018-04-04T19:43:58Z</dcterms:modified>
</cp:coreProperties>
</file>